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1"/>
  </p:notesMasterIdLst>
  <p:sldIdLst>
    <p:sldId id="256" r:id="rId2"/>
    <p:sldId id="257" r:id="rId3"/>
    <p:sldId id="258" r:id="rId4"/>
    <p:sldId id="259" r:id="rId5"/>
    <p:sldId id="260" r:id="rId6"/>
    <p:sldId id="263" r:id="rId7"/>
    <p:sldId id="261"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2" autoAdjust="0"/>
    <p:restoredTop sz="69479" autoAdjust="0"/>
  </p:normalViewPr>
  <p:slideViewPr>
    <p:cSldViewPr snapToGrid="0">
      <p:cViewPr varScale="1">
        <p:scale>
          <a:sx n="52" d="100"/>
          <a:sy n="52" d="100"/>
        </p:scale>
        <p:origin x="75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B26575-E503-444B-932E-811D5296F668}" type="datetimeFigureOut">
              <a:rPr lang="en-US" smtClean="0"/>
              <a:t>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C246DE-A120-4013-B8F2-65827464C8CD}" type="slidenum">
              <a:rPr lang="en-US" smtClean="0"/>
              <a:t>‹#›</a:t>
            </a:fld>
            <a:endParaRPr lang="en-US"/>
          </a:p>
        </p:txBody>
      </p:sp>
    </p:spTree>
    <p:extLst>
      <p:ext uri="{BB962C8B-B14F-4D97-AF65-F5344CB8AC3E}">
        <p14:creationId xmlns:p14="http://schemas.microsoft.com/office/powerpoint/2010/main" val="3924636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different types of tornados are the land-spout, multiple vortex tornado and the water spout tornado. waterspout tornado are characterized by having spiraling funnel shaped air currents which link a  large cumulonimbus cloud. </a:t>
            </a:r>
            <a:r>
              <a:rPr lang="en-US" sz="1200" kern="1200" dirty="0" err="1" smtClean="0">
                <a:solidFill>
                  <a:schemeClr val="tx1"/>
                </a:solidFill>
                <a:effectLst/>
                <a:latin typeface="+mn-lt"/>
                <a:ea typeface="+mn-ea"/>
                <a:cs typeface="+mn-cs"/>
              </a:rPr>
              <a:t>Lanspouts</a:t>
            </a:r>
            <a:r>
              <a:rPr lang="en-US" sz="1200" kern="1200" dirty="0" smtClean="0">
                <a:solidFill>
                  <a:schemeClr val="tx1"/>
                </a:solidFill>
                <a:effectLst/>
                <a:latin typeface="+mn-lt"/>
                <a:ea typeface="+mn-ea"/>
                <a:cs typeface="+mn-cs"/>
              </a:rPr>
              <a:t> tornado form at the growing stage of a cumulus </a:t>
            </a:r>
            <a:r>
              <a:rPr lang="en-US" sz="1200" kern="1200" dirty="0" err="1" smtClean="0">
                <a:solidFill>
                  <a:schemeClr val="tx1"/>
                </a:solidFill>
                <a:effectLst/>
                <a:latin typeface="+mn-lt"/>
                <a:ea typeface="+mn-ea"/>
                <a:cs typeface="+mn-cs"/>
              </a:rPr>
              <a:t>congestus</a:t>
            </a:r>
            <a:r>
              <a:rPr lang="en-US" sz="1200" kern="1200" dirty="0" smtClean="0">
                <a:solidFill>
                  <a:schemeClr val="tx1"/>
                </a:solidFill>
                <a:effectLst/>
                <a:latin typeface="+mn-lt"/>
                <a:ea typeface="+mn-ea"/>
                <a:cs typeface="+mn-cs"/>
              </a:rPr>
              <a:t> cloud while the multiple-vortex tornado has sub-vortices which revolve round as a major component of the main vortex of a tornado </a:t>
            </a:r>
          </a:p>
          <a:p>
            <a:endParaRPr lang="en-US" dirty="0"/>
          </a:p>
        </p:txBody>
      </p:sp>
      <p:sp>
        <p:nvSpPr>
          <p:cNvPr id="4" name="Slide Number Placeholder 3"/>
          <p:cNvSpPr>
            <a:spLocks noGrp="1"/>
          </p:cNvSpPr>
          <p:nvPr>
            <p:ph type="sldNum" sz="quarter" idx="10"/>
          </p:nvPr>
        </p:nvSpPr>
        <p:spPr/>
        <p:txBody>
          <a:bodyPr/>
          <a:lstStyle/>
          <a:p>
            <a:fld id="{A7C246DE-A120-4013-B8F2-65827464C8CD}" type="slidenum">
              <a:rPr lang="en-US" smtClean="0"/>
              <a:t>3</a:t>
            </a:fld>
            <a:endParaRPr lang="en-US"/>
          </a:p>
        </p:txBody>
      </p:sp>
    </p:spTree>
    <p:extLst>
      <p:ext uri="{BB962C8B-B14F-4D97-AF65-F5344CB8AC3E}">
        <p14:creationId xmlns:p14="http://schemas.microsoft.com/office/powerpoint/2010/main" val="395225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Warm air in this area collided with cold air. The denser air was pushed over the warm air. This resulted to </a:t>
            </a:r>
            <a:r>
              <a:rPr lang="en-US" sz="1200" kern="1200" dirty="0" err="1" smtClean="0">
                <a:solidFill>
                  <a:schemeClr val="tx1"/>
                </a:solidFill>
                <a:effectLst/>
                <a:latin typeface="+mn-lt"/>
                <a:ea typeface="+mn-ea"/>
                <a:cs typeface="+mn-cs"/>
              </a:rPr>
              <a:t>thurdrstorms</a:t>
            </a:r>
            <a:r>
              <a:rPr lang="en-US" sz="1200" kern="1200" dirty="0" smtClean="0">
                <a:solidFill>
                  <a:schemeClr val="tx1"/>
                </a:solidFill>
                <a:effectLst/>
                <a:latin typeface="+mn-lt"/>
                <a:ea typeface="+mn-ea"/>
                <a:cs typeface="+mn-cs"/>
              </a:rPr>
              <a:t> . An updraft resulted and then winds started to rotated slowly and then sharply at very high speed.</a:t>
            </a:r>
          </a:p>
          <a:p>
            <a:r>
              <a:rPr lang="en-US" sz="1200" kern="1200" dirty="0" smtClean="0">
                <a:solidFill>
                  <a:schemeClr val="tx1"/>
                </a:solidFill>
                <a:effectLst/>
                <a:latin typeface="+mn-lt"/>
                <a:ea typeface="+mn-ea"/>
                <a:cs typeface="+mn-cs"/>
              </a:rPr>
              <a:t>As the rotation took place, it drew warm air from the moving thunderstorm which lead to increase in its speed. Water droplets results from the </a:t>
            </a:r>
            <a:r>
              <a:rPr lang="en-US" sz="1200" kern="1200" dirty="0" err="1" smtClean="0">
                <a:solidFill>
                  <a:schemeClr val="tx1"/>
                </a:solidFill>
                <a:effectLst/>
                <a:latin typeface="+mn-lt"/>
                <a:ea typeface="+mn-ea"/>
                <a:cs typeface="+mn-cs"/>
              </a:rPr>
              <a:t>mesosyclione</a:t>
            </a:r>
            <a:r>
              <a:rPr lang="en-US" sz="1200" kern="1200" dirty="0" smtClean="0">
                <a:solidFill>
                  <a:schemeClr val="tx1"/>
                </a:solidFill>
                <a:effectLst/>
                <a:latin typeface="+mn-lt"/>
                <a:ea typeface="+mn-ea"/>
                <a:cs typeface="+mn-cs"/>
              </a:rPr>
              <a:t> and formed a funnel cloud.  The funnel continued to grow till it </a:t>
            </a:r>
            <a:r>
              <a:rPr lang="en-US" sz="1200" kern="1200" dirty="0" err="1" smtClean="0">
                <a:solidFill>
                  <a:schemeClr val="tx1"/>
                </a:solidFill>
                <a:effectLst/>
                <a:latin typeface="+mn-lt"/>
                <a:ea typeface="+mn-ea"/>
                <a:cs typeface="+mn-cs"/>
              </a:rPr>
              <a:t>desced</a:t>
            </a:r>
            <a:r>
              <a:rPr lang="en-US" sz="1200" kern="1200" dirty="0" smtClean="0">
                <a:solidFill>
                  <a:schemeClr val="tx1"/>
                </a:solidFill>
                <a:effectLst/>
                <a:latin typeface="+mn-lt"/>
                <a:ea typeface="+mn-ea"/>
                <a:cs typeface="+mn-cs"/>
              </a:rPr>
              <a:t> from the cloud to the earth’s surface and then to the floor of Madison county.</a:t>
            </a:r>
          </a:p>
          <a:p>
            <a:r>
              <a:rPr lang="en-US" sz="1200" kern="1200" dirty="0" smtClean="0">
                <a:solidFill>
                  <a:schemeClr val="tx1"/>
                </a:solidFill>
                <a:effectLst/>
                <a:latin typeface="+mn-lt"/>
                <a:ea typeface="+mn-ea"/>
                <a:cs typeface="+mn-cs"/>
              </a:rPr>
              <a:t>The difference in pressure resulted to the </a:t>
            </a:r>
            <a:r>
              <a:rPr lang="en-US" sz="1200" kern="1200" dirty="0" err="1" smtClean="0">
                <a:solidFill>
                  <a:schemeClr val="tx1"/>
                </a:solidFill>
                <a:effectLst/>
                <a:latin typeface="+mn-lt"/>
                <a:ea typeface="+mn-ea"/>
                <a:cs typeface="+mn-cs"/>
              </a:rPr>
              <a:t>toranod</a:t>
            </a:r>
            <a:r>
              <a:rPr lang="en-US" sz="1200" kern="1200" dirty="0" smtClean="0">
                <a:solidFill>
                  <a:schemeClr val="tx1"/>
                </a:solidFill>
                <a:effectLst/>
                <a:latin typeface="+mn-lt"/>
                <a:ea typeface="+mn-ea"/>
                <a:cs typeface="+mn-cs"/>
              </a:rPr>
              <a:t> by this time in there were varying pressure within the united states especially in the </a:t>
            </a:r>
            <a:r>
              <a:rPr lang="en-US" sz="1200" kern="1200" dirty="0" err="1" smtClean="0">
                <a:solidFill>
                  <a:schemeClr val="tx1"/>
                </a:solidFill>
                <a:effectLst/>
                <a:latin typeface="+mn-lt"/>
                <a:ea typeface="+mn-ea"/>
                <a:cs typeface="+mn-cs"/>
              </a:rPr>
              <a:t>morriso</a:t>
            </a:r>
            <a:r>
              <a:rPr lang="en-US" sz="1200" kern="1200" dirty="0" smtClean="0">
                <a:solidFill>
                  <a:schemeClr val="tx1"/>
                </a:solidFill>
                <a:effectLst/>
                <a:latin typeface="+mn-lt"/>
                <a:ea typeface="+mn-ea"/>
                <a:cs typeface="+mn-cs"/>
              </a:rPr>
              <a:t> county </a:t>
            </a:r>
          </a:p>
          <a:p>
            <a:endParaRPr lang="en-US" dirty="0"/>
          </a:p>
        </p:txBody>
      </p:sp>
      <p:sp>
        <p:nvSpPr>
          <p:cNvPr id="4" name="Slide Number Placeholder 3"/>
          <p:cNvSpPr>
            <a:spLocks noGrp="1"/>
          </p:cNvSpPr>
          <p:nvPr>
            <p:ph type="sldNum" sz="quarter" idx="10"/>
          </p:nvPr>
        </p:nvSpPr>
        <p:spPr/>
        <p:txBody>
          <a:bodyPr/>
          <a:lstStyle/>
          <a:p>
            <a:fld id="{A7C246DE-A120-4013-B8F2-65827464C8CD}" type="slidenum">
              <a:rPr lang="en-US" smtClean="0"/>
              <a:t>4</a:t>
            </a:fld>
            <a:endParaRPr lang="en-US"/>
          </a:p>
        </p:txBody>
      </p:sp>
    </p:spTree>
    <p:extLst>
      <p:ext uri="{BB962C8B-B14F-4D97-AF65-F5344CB8AC3E}">
        <p14:creationId xmlns:p14="http://schemas.microsoft.com/office/powerpoint/2010/main" val="3864829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noticed that there were several storms in the US in the year 2019. There were hurricanes in Barry, Andrea, Dorian and other regions, and this demanded a need for early warnings. Storms, by nature, are destructive. They damage property, destroy infrastructure such as power lines, roads, houses, and people lose their lives also. With a high rate of occurrence, there has been a need to inform the public about them so that people can prepare themselves. Bing a region that is adjacent to the Atlantic Ocean, New Jersey is susceptible to tornadoes which mainly come from the ocean. The Madison NJ, Morris County storm is said to have been predicted by the Weather service earlier (</a:t>
            </a:r>
            <a:r>
              <a:rPr lang="en-US" sz="1200" kern="1200" dirty="0" err="1" smtClean="0">
                <a:solidFill>
                  <a:schemeClr val="tx1"/>
                </a:solidFill>
                <a:effectLst/>
                <a:latin typeface="+mn-lt"/>
                <a:ea typeface="+mn-ea"/>
                <a:cs typeface="+mn-cs"/>
              </a:rPr>
              <a:t>Melisurgo</a:t>
            </a:r>
            <a:r>
              <a:rPr lang="en-US" sz="1200" kern="1200" dirty="0" smtClean="0">
                <a:solidFill>
                  <a:schemeClr val="tx1"/>
                </a:solidFill>
                <a:effectLst/>
                <a:latin typeface="+mn-lt"/>
                <a:ea typeface="+mn-ea"/>
                <a:cs typeface="+mn-cs"/>
              </a:rPr>
              <a:t>, 2019). The residents had been warned to seek cover since the storm would generate hails and strong wind. Generally, people are advised to go to the basements or any lowest floor until the storm is over. Additionally, they can seek something permanent and avoid windows. The Weather Service had noticed several conditions necessary for the causation of the storm, having analyzed many of them in recent years</a:t>
            </a:r>
          </a:p>
          <a:p>
            <a:endParaRPr lang="en-US" dirty="0"/>
          </a:p>
        </p:txBody>
      </p:sp>
      <p:sp>
        <p:nvSpPr>
          <p:cNvPr id="4" name="Slide Number Placeholder 3"/>
          <p:cNvSpPr>
            <a:spLocks noGrp="1"/>
          </p:cNvSpPr>
          <p:nvPr>
            <p:ph type="sldNum" sz="quarter" idx="10"/>
          </p:nvPr>
        </p:nvSpPr>
        <p:spPr/>
        <p:txBody>
          <a:bodyPr/>
          <a:lstStyle/>
          <a:p>
            <a:fld id="{A7C246DE-A120-4013-B8F2-65827464C8CD}" type="slidenum">
              <a:rPr lang="en-US" smtClean="0"/>
              <a:t>5</a:t>
            </a:fld>
            <a:endParaRPr lang="en-US"/>
          </a:p>
        </p:txBody>
      </p:sp>
    </p:spTree>
    <p:extLst>
      <p:ext uri="{BB962C8B-B14F-4D97-AF65-F5344CB8AC3E}">
        <p14:creationId xmlns:p14="http://schemas.microsoft.com/office/powerpoint/2010/main" val="633352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Madison county is located  in Florida state, it is in the center of its northern neighbor Georgia. It has a total of 813 square mile of which 1.4% is covered with water while the rest is land. In the southern part, it is dominated  remnants of Cumberland plateau;</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mote </a:t>
            </a:r>
            <a:r>
              <a:rPr lang="en-US" sz="1200" kern="1200" dirty="0" err="1" smtClean="0">
                <a:solidFill>
                  <a:schemeClr val="tx1"/>
                </a:solidFill>
                <a:effectLst/>
                <a:latin typeface="+mn-lt"/>
                <a:ea typeface="+mn-ea"/>
                <a:cs typeface="+mn-cs"/>
              </a:rPr>
              <a:t>sano</a:t>
            </a:r>
            <a:r>
              <a:rPr lang="en-US" sz="1200" kern="1200" dirty="0" smtClean="0">
                <a:solidFill>
                  <a:schemeClr val="tx1"/>
                </a:solidFill>
                <a:effectLst/>
                <a:latin typeface="+mn-lt"/>
                <a:ea typeface="+mn-ea"/>
                <a:cs typeface="+mn-cs"/>
              </a:rPr>
              <a:t> mountains, keel mountain and the green mountain; in the northern and western parts of the county the land is relatively flat. The difference in elevation of the different parts of the country results currents to blow fro regions of high pressure to regions of low pressure. This facilitated the growth of the tornado of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November. The county is just adjacent to the ocean hence experiences high levels of humidity.</a:t>
            </a:r>
          </a:p>
          <a:p>
            <a:endParaRPr lang="en-US" dirty="0"/>
          </a:p>
        </p:txBody>
      </p:sp>
      <p:sp>
        <p:nvSpPr>
          <p:cNvPr id="4" name="Slide Number Placeholder 3"/>
          <p:cNvSpPr>
            <a:spLocks noGrp="1"/>
          </p:cNvSpPr>
          <p:nvPr>
            <p:ph type="sldNum" sz="quarter" idx="10"/>
          </p:nvPr>
        </p:nvSpPr>
        <p:spPr/>
        <p:txBody>
          <a:bodyPr/>
          <a:lstStyle/>
          <a:p>
            <a:fld id="{A7C246DE-A120-4013-B8F2-65827464C8CD}" type="slidenum">
              <a:rPr lang="en-US" smtClean="0"/>
              <a:t>6</a:t>
            </a:fld>
            <a:endParaRPr lang="en-US"/>
          </a:p>
        </p:txBody>
      </p:sp>
    </p:spTree>
    <p:extLst>
      <p:ext uri="{BB962C8B-B14F-4D97-AF65-F5344CB8AC3E}">
        <p14:creationId xmlns:p14="http://schemas.microsoft.com/office/powerpoint/2010/main" val="3672463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294136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3034163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1096248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5CD0C8-20A2-4495-B7EE-60D330F0CFC1}"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1871116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5CD0C8-20A2-4495-B7EE-60D330F0CFC1}" type="datetimeFigureOut">
              <a:rPr lang="en-US" smtClean="0"/>
              <a:t>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83191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5CD0C8-20A2-4495-B7EE-60D330F0CFC1}" type="datetimeFigureOut">
              <a:rPr lang="en-US" smtClean="0"/>
              <a:t>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887430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5CD0C8-20A2-4495-B7EE-60D330F0CFC1}" type="datetimeFigureOut">
              <a:rPr lang="en-US" smtClean="0"/>
              <a:t>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3617981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5CD0C8-20A2-4495-B7EE-60D330F0CFC1}"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11661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5CD0C8-20A2-4495-B7EE-60D330F0CFC1}"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600030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416149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6160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4013679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9527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3732986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2803430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5CD0C8-20A2-4495-B7EE-60D330F0CFC1}"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4A6D5-72F7-4CE2-A25C-3A6E4597F023}" type="slidenum">
              <a:rPr lang="en-US" smtClean="0"/>
              <a:t>‹#›</a:t>
            </a:fld>
            <a:endParaRPr lang="en-US"/>
          </a:p>
        </p:txBody>
      </p:sp>
    </p:spTree>
    <p:extLst>
      <p:ext uri="{BB962C8B-B14F-4D97-AF65-F5344CB8AC3E}">
        <p14:creationId xmlns:p14="http://schemas.microsoft.com/office/powerpoint/2010/main" val="238905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5CD0C8-20A2-4495-B7EE-60D330F0CFC1}" type="datetimeFigureOut">
              <a:rPr lang="en-US" smtClean="0"/>
              <a:t>12/2/2019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1074A6D5-72F7-4CE2-A25C-3A6E4597F023}" type="slidenum">
              <a:rPr lang="en-US" smtClean="0"/>
              <a:t>‹#›</a:t>
            </a:fld>
            <a:endParaRPr lang="en-US"/>
          </a:p>
        </p:txBody>
      </p:sp>
    </p:spTree>
    <p:extLst>
      <p:ext uri="{BB962C8B-B14F-4D97-AF65-F5344CB8AC3E}">
        <p14:creationId xmlns:p14="http://schemas.microsoft.com/office/powerpoint/2010/main" val="137301452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nj.com/weather/2019/11/tornado-warning-issued-in-2-nj-counties-residents-urged-to-seek-shelter.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vortex.plymouth.edu/myo/sfc/pltmap-a.html" TargetMode="External"/><Relationship Id="rId2" Type="http://schemas.openxmlformats.org/officeDocument/2006/relationships/hyperlink" Target="https://www.wpc.ncep.noaa.gov/archives/web_pages/sfc/sfc_archive.php" TargetMode="External"/><Relationship Id="rId1" Type="http://schemas.openxmlformats.org/officeDocument/2006/relationships/slideLayout" Target="../slideLayouts/slideLayout2.xml"/><Relationship Id="rId5" Type="http://schemas.openxmlformats.org/officeDocument/2006/relationships/hyperlink" Target="http://www2.mmm.ucar.edu/imagearchive/" TargetMode="External"/><Relationship Id="rId4" Type="http://schemas.openxmlformats.org/officeDocument/2006/relationships/hyperlink" Target="https://vortex.plymouth.edu/myo/rad/rcm-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50167" y="2271184"/>
            <a:ext cx="6903508" cy="1167341"/>
          </a:xfrm>
        </p:spPr>
        <p:txBody>
          <a:bodyPr/>
          <a:lstStyle/>
          <a:p>
            <a:r>
              <a:rPr lang="en-US" sz="1800" dirty="0"/>
              <a:t>Madison NJ, Morris County storm on November 1st, 2019</a:t>
            </a:r>
            <a:br>
              <a:rPr lang="en-US" sz="1800" dirty="0"/>
            </a:br>
            <a:endParaRPr lang="en-US" sz="1800" dirty="0"/>
          </a:p>
        </p:txBody>
      </p:sp>
      <p:sp>
        <p:nvSpPr>
          <p:cNvPr id="3" name="Subtitle 2"/>
          <p:cNvSpPr>
            <a:spLocks noGrp="1"/>
          </p:cNvSpPr>
          <p:nvPr>
            <p:ph type="subTitle" idx="1"/>
          </p:nvPr>
        </p:nvSpPr>
        <p:spPr>
          <a:xfrm>
            <a:off x="3450167" y="3698411"/>
            <a:ext cx="7766936" cy="1843423"/>
          </a:xfrm>
        </p:spPr>
        <p:txBody>
          <a:bodyPr>
            <a:normAutofit/>
          </a:bodyPr>
          <a:lstStyle/>
          <a:p>
            <a:r>
              <a:rPr lang="en-US" dirty="0" smtClean="0"/>
              <a:t>A look on a  </a:t>
            </a:r>
            <a:r>
              <a:rPr lang="en-US" dirty="0" err="1" smtClean="0"/>
              <a:t>tonoardo</a:t>
            </a:r>
            <a:r>
              <a:rPr lang="en-US" dirty="0" smtClean="0"/>
              <a:t> in </a:t>
            </a:r>
            <a:r>
              <a:rPr lang="en-US" dirty="0"/>
              <a:t>Madison NJ, Morris county </a:t>
            </a:r>
            <a:r>
              <a:rPr lang="en-US" dirty="0" smtClean="0"/>
              <a:t>storm</a:t>
            </a:r>
            <a:endParaRPr lang="en-US" dirty="0"/>
          </a:p>
        </p:txBody>
      </p:sp>
    </p:spTree>
    <p:extLst>
      <p:ext uri="{BB962C8B-B14F-4D97-AF65-F5344CB8AC3E}">
        <p14:creationId xmlns:p14="http://schemas.microsoft.com/office/powerpoint/2010/main" val="845513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tornados</a:t>
            </a:r>
            <a:endParaRPr lang="en-US" dirty="0"/>
          </a:p>
        </p:txBody>
      </p:sp>
      <p:sp>
        <p:nvSpPr>
          <p:cNvPr id="3" name="Content Placeholder 2"/>
          <p:cNvSpPr>
            <a:spLocks noGrp="1"/>
          </p:cNvSpPr>
          <p:nvPr>
            <p:ph idx="1"/>
          </p:nvPr>
        </p:nvSpPr>
        <p:spPr/>
        <p:txBody>
          <a:bodyPr/>
          <a:lstStyle/>
          <a:p>
            <a:r>
              <a:rPr lang="en-US" dirty="0"/>
              <a:t>Tornados are rapidly rotating masses of air which are  in contact with both a cumulonimbus cloud and the surface of the earth</a:t>
            </a:r>
          </a:p>
        </p:txBody>
      </p:sp>
    </p:spTree>
    <p:extLst>
      <p:ext uri="{BB962C8B-B14F-4D97-AF65-F5344CB8AC3E}">
        <p14:creationId xmlns:p14="http://schemas.microsoft.com/office/powerpoint/2010/main" val="771839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t>
            </a:r>
            <a:r>
              <a:rPr lang="en-US" dirty="0" err="1" smtClean="0"/>
              <a:t>tonados</a:t>
            </a:r>
            <a:endParaRPr lang="en-US" dirty="0"/>
          </a:p>
        </p:txBody>
      </p:sp>
      <p:sp>
        <p:nvSpPr>
          <p:cNvPr id="3" name="Content Placeholder 2"/>
          <p:cNvSpPr>
            <a:spLocks noGrp="1"/>
          </p:cNvSpPr>
          <p:nvPr>
            <p:ph idx="1"/>
          </p:nvPr>
        </p:nvSpPr>
        <p:spPr/>
        <p:txBody>
          <a:bodyPr/>
          <a:lstStyle/>
          <a:p>
            <a:r>
              <a:rPr lang="en-US" dirty="0"/>
              <a:t>land-spout</a:t>
            </a:r>
            <a:r>
              <a:rPr lang="en-US" dirty="0" smtClean="0"/>
              <a:t>,</a:t>
            </a:r>
          </a:p>
          <a:p>
            <a:r>
              <a:rPr lang="en-US" dirty="0" smtClean="0"/>
              <a:t> </a:t>
            </a:r>
            <a:r>
              <a:rPr lang="en-US" dirty="0"/>
              <a:t>multiple vortex tornado </a:t>
            </a:r>
            <a:endParaRPr lang="en-US" dirty="0" smtClean="0"/>
          </a:p>
          <a:p>
            <a:r>
              <a:rPr lang="en-US" dirty="0" smtClean="0"/>
              <a:t>water </a:t>
            </a:r>
            <a:r>
              <a:rPr lang="en-US" dirty="0"/>
              <a:t>spout tornado</a:t>
            </a:r>
          </a:p>
        </p:txBody>
      </p:sp>
    </p:spTree>
    <p:extLst>
      <p:ext uri="{BB962C8B-B14F-4D97-AF65-F5344CB8AC3E}">
        <p14:creationId xmlns:p14="http://schemas.microsoft.com/office/powerpoint/2010/main" val="277899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tornado occur</a:t>
            </a:r>
            <a:endParaRPr lang="en-US" dirty="0"/>
          </a:p>
        </p:txBody>
      </p:sp>
      <p:sp>
        <p:nvSpPr>
          <p:cNvPr id="3" name="Content Placeholder 2"/>
          <p:cNvSpPr>
            <a:spLocks noGrp="1"/>
          </p:cNvSpPr>
          <p:nvPr>
            <p:ph idx="1"/>
          </p:nvPr>
        </p:nvSpPr>
        <p:spPr/>
        <p:txBody>
          <a:bodyPr/>
          <a:lstStyle/>
          <a:p>
            <a:r>
              <a:rPr lang="en-US" dirty="0" smtClean="0"/>
              <a:t>Components for a tornado to occur</a:t>
            </a:r>
          </a:p>
          <a:p>
            <a:r>
              <a:rPr lang="en-US" dirty="0" smtClean="0"/>
              <a:t>Warm air</a:t>
            </a:r>
          </a:p>
          <a:p>
            <a:r>
              <a:rPr lang="en-US" dirty="0" smtClean="0"/>
              <a:t>Cold air </a:t>
            </a:r>
            <a:endParaRPr lang="en-US" dirty="0"/>
          </a:p>
        </p:txBody>
      </p:sp>
    </p:spTree>
    <p:extLst>
      <p:ext uri="{BB962C8B-B14F-4D97-AF65-F5344CB8AC3E}">
        <p14:creationId xmlns:p14="http://schemas.microsoft.com/office/powerpoint/2010/main" val="2859665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map representing a tornado on 2</a:t>
            </a:r>
            <a:r>
              <a:rPr lang="en-US" baseline="30000" dirty="0" smtClean="0"/>
              <a:t>nd</a:t>
            </a:r>
            <a:r>
              <a:rPr lang="en-US" dirty="0" smtClean="0"/>
              <a:t> /11/2019</a:t>
            </a:r>
            <a:endParaRPr lang="en-US" dirty="0"/>
          </a:p>
        </p:txBody>
      </p:sp>
      <p:pic>
        <p:nvPicPr>
          <p:cNvPr id="7" name="Content Placeholder 6" descr="Archived Surface Analysis"/>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92999" y="2160588"/>
            <a:ext cx="5166040" cy="3881437"/>
          </a:xfrm>
          <a:prstGeom prst="rect">
            <a:avLst/>
          </a:prstGeom>
          <a:noFill/>
          <a:ln>
            <a:noFill/>
          </a:ln>
        </p:spPr>
      </p:pic>
    </p:spTree>
    <p:extLst>
      <p:ext uri="{BB962C8B-B14F-4D97-AF65-F5344CB8AC3E}">
        <p14:creationId xmlns:p14="http://schemas.microsoft.com/office/powerpoint/2010/main" val="3690965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ground of our topography</a:t>
            </a:r>
            <a:endParaRPr lang="en-US" dirty="0"/>
          </a:p>
        </p:txBody>
      </p:sp>
      <p:pic>
        <p:nvPicPr>
          <p:cNvPr id="1026" name="Picture 2" descr="Map of Madison, WI, US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66119" y="2539206"/>
            <a:ext cx="60198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758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In conclusion, tornadoes studying about tornadoes is of great importance, an individual becomes aware of the different atmospheric occurrences which result to tornadoes. Moreover, one becomes sensitive on following what weather men say when predicting weather. The tornado acts as  a good case study. All what happened in Madison is exactly what we learned in class, it acted as a real life situation and much can be deduced form the scene, right from the causes up to the effects as well as measures to undertake to avoid adverse effects which result from a tornado.</a:t>
            </a:r>
          </a:p>
        </p:txBody>
      </p:sp>
    </p:spTree>
    <p:extLst>
      <p:ext uri="{BB962C8B-B14F-4D97-AF65-F5344CB8AC3E}">
        <p14:creationId xmlns:p14="http://schemas.microsoft.com/office/powerpoint/2010/main" val="89513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Work cited page</a:t>
            </a:r>
          </a:p>
          <a:p>
            <a:r>
              <a:rPr lang="en-US" dirty="0" err="1"/>
              <a:t>Melisurgo</a:t>
            </a:r>
            <a:r>
              <a:rPr lang="en-US" dirty="0"/>
              <a:t>, L. (2019).Tornado warning issued in 3 N.J. counties. Residents urged to seek shelter. Retrieved from </a:t>
            </a:r>
            <a:r>
              <a:rPr lang="en-US" u="sng" dirty="0">
                <a:hlinkClick r:id="rId2"/>
              </a:rPr>
              <a:t>https://www.nj.com/weather/2019/11/tornado-warning-issued-in-2-nj-counties-residents-urged-to-seek-shelter.html</a:t>
            </a:r>
            <a:endParaRPr lang="en-US" dirty="0"/>
          </a:p>
          <a:p>
            <a:endParaRPr lang="en-US" dirty="0"/>
          </a:p>
        </p:txBody>
      </p:sp>
    </p:spTree>
    <p:extLst>
      <p:ext uri="{BB962C8B-B14F-4D97-AF65-F5344CB8AC3E}">
        <p14:creationId xmlns:p14="http://schemas.microsoft.com/office/powerpoint/2010/main" val="301443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analysis</a:t>
            </a:r>
            <a:endParaRPr lang="en-US" dirty="0"/>
          </a:p>
        </p:txBody>
      </p:sp>
      <p:sp>
        <p:nvSpPr>
          <p:cNvPr id="3" name="Content Placeholder 2"/>
          <p:cNvSpPr>
            <a:spLocks noGrp="1"/>
          </p:cNvSpPr>
          <p:nvPr>
            <p:ph idx="1"/>
          </p:nvPr>
        </p:nvSpPr>
        <p:spPr/>
        <p:txBody>
          <a:bodyPr/>
          <a:lstStyle/>
          <a:p>
            <a:r>
              <a:rPr lang="en-US" u="sng" dirty="0">
                <a:hlinkClick r:id="rId2"/>
              </a:rPr>
              <a:t>https://www.wpc.ncep.noaa.gov/archives/web_pages/sfc/sfc_archive.php</a:t>
            </a:r>
            <a:endParaRPr lang="en-US" dirty="0"/>
          </a:p>
          <a:p>
            <a:r>
              <a:rPr lang="en-US" u="sng" dirty="0">
                <a:hlinkClick r:id="rId3"/>
              </a:rPr>
              <a:t>http://vortex.plymouth.edu/myo/sfc/pltmap-a.html</a:t>
            </a:r>
            <a:r>
              <a:rPr lang="en-US" dirty="0"/>
              <a:t> </a:t>
            </a:r>
          </a:p>
          <a:p>
            <a:r>
              <a:rPr lang="en-US" u="sng" dirty="0">
                <a:hlinkClick r:id="rId4"/>
              </a:rPr>
              <a:t>https://vortex.plymouth.edu/myo/rad/rcm-a.html</a:t>
            </a:r>
            <a:r>
              <a:rPr lang="en-US" dirty="0"/>
              <a:t> </a:t>
            </a:r>
          </a:p>
          <a:p>
            <a:r>
              <a:rPr lang="en-US" u="sng" dirty="0">
                <a:hlinkClick r:id="rId5"/>
              </a:rPr>
              <a:t>http://www2.mmm.ucar.edu/imagearchive/</a:t>
            </a:r>
            <a:r>
              <a:rPr lang="en-US" dirty="0"/>
              <a:t> </a:t>
            </a:r>
            <a:endParaRPr lang="en-US" dirty="0"/>
          </a:p>
        </p:txBody>
      </p:sp>
    </p:spTree>
    <p:extLst>
      <p:ext uri="{BB962C8B-B14F-4D97-AF65-F5344CB8AC3E}">
        <p14:creationId xmlns:p14="http://schemas.microsoft.com/office/powerpoint/2010/main" val="246224605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154</TotalTime>
  <Words>778</Words>
  <Application>Microsoft Office PowerPoint</Application>
  <PresentationFormat>Widescreen</PresentationFormat>
  <Paragraphs>34</Paragraphs>
  <Slides>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Madison NJ, Morris County storm on November 1st, 2019 </vt:lpstr>
      <vt:lpstr>tornados</vt:lpstr>
      <vt:lpstr>Types of tonados</vt:lpstr>
      <vt:lpstr>How tornado occur</vt:lpstr>
      <vt:lpstr>A map representing a tornado on 2nd /11/2019</vt:lpstr>
      <vt:lpstr>Back ground of our topography</vt:lpstr>
      <vt:lpstr>conclusion</vt:lpstr>
      <vt:lpstr>references</vt:lpstr>
      <vt:lpstr>Data analysis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Madison NJ, Morris County storm on November 1st, 2019</dc:title>
  <dc:creator>Microsoft</dc:creator>
  <cp:lastModifiedBy>Microsoft</cp:lastModifiedBy>
  <cp:revision>10</cp:revision>
  <dcterms:created xsi:type="dcterms:W3CDTF">2019-12-02T12:29:57Z</dcterms:created>
  <dcterms:modified xsi:type="dcterms:W3CDTF">2019-12-02T16:32:44Z</dcterms:modified>
</cp:coreProperties>
</file>